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Economica"/>
      <p:regular r:id="rId20"/>
      <p:bold r:id="rId21"/>
      <p:italic r:id="rId22"/>
      <p:boldItalic r:id="rId23"/>
    </p:embeddedFont>
    <p:embeddedFont>
      <p:font typeface="Open Sans Medium"/>
      <p:regular r:id="rId24"/>
      <p:bold r:id="rId25"/>
      <p:italic r:id="rId26"/>
      <p:boldItalic r:id="rId27"/>
    </p:embeddedFont>
    <p:embeddedFont>
      <p:font typeface="Open Sans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conomica-regular.fntdata"/><Relationship Id="rId22" Type="http://schemas.openxmlformats.org/officeDocument/2006/relationships/font" Target="fonts/Economica-italic.fntdata"/><Relationship Id="rId21" Type="http://schemas.openxmlformats.org/officeDocument/2006/relationships/font" Target="fonts/Economica-bold.fntdata"/><Relationship Id="rId24" Type="http://schemas.openxmlformats.org/officeDocument/2006/relationships/font" Target="fonts/OpenSansMedium-regular.fntdata"/><Relationship Id="rId23" Type="http://schemas.openxmlformats.org/officeDocument/2006/relationships/font" Target="fonts/Economica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Medium-italic.fntdata"/><Relationship Id="rId25" Type="http://schemas.openxmlformats.org/officeDocument/2006/relationships/font" Target="fonts/OpenSansMedium-bold.fntdata"/><Relationship Id="rId28" Type="http://schemas.openxmlformats.org/officeDocument/2006/relationships/font" Target="fonts/OpenSans-regular.fntdata"/><Relationship Id="rId27" Type="http://schemas.openxmlformats.org/officeDocument/2006/relationships/font" Target="fonts/OpenSans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boldItalic.fntdata"/><Relationship Id="rId30" Type="http://schemas.openxmlformats.org/officeDocument/2006/relationships/font" Target="fonts/OpenSans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83cf3943f4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83cf3943f4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83cf3943f4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83cf3943f4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83cf3943f4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83cf3943f4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83cf3943f4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83cf3943f4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83cf3943f4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83cf3943f4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83cf3943f4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83cf3943f4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83cf3943f4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83cf3943f4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83cf3943f4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83cf3943f4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83cf3943f4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83cf3943f4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83cf3943f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83cf3943f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83cf3943f4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83cf3943f4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83cf3943f4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83cf3943f4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83cf3943f4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83cf3943f4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2776875" y="224450"/>
            <a:ext cx="3694500" cy="267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4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4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" sz="1750">
                <a:latin typeface="Times New Roman"/>
                <a:ea typeface="Times New Roman"/>
                <a:cs typeface="Times New Roman"/>
                <a:sym typeface="Times New Roman"/>
              </a:rPr>
              <a:t>Wallace Tree Multiplier using Kogge Stone Adder in VLSI circuit design</a:t>
            </a:r>
            <a:endParaRPr b="1" sz="13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880"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2571750"/>
            <a:ext cx="3239700" cy="12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Times New Roman"/>
                <a:ea typeface="Times New Roman"/>
                <a:cs typeface="Times New Roman"/>
                <a:sym typeface="Times New Roman"/>
              </a:rPr>
              <a:t>Group ID</a:t>
            </a: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: BG17</a:t>
            </a:r>
            <a:endParaRPr b="1"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0005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rPr b="1" lang="en" sz="1300">
                <a:latin typeface="Times New Roman"/>
                <a:ea typeface="Times New Roman"/>
                <a:cs typeface="Times New Roman"/>
                <a:sym typeface="Times New Roman"/>
              </a:rPr>
              <a:t>Group Members:</a:t>
            </a: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 G A Rohit (CB.EN.U4ECE19115)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00050" lvl="0" marL="51435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Sharmila S (CB.EN.U4ECE19148)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Kogge Stone Adder</a:t>
            </a:r>
            <a:endParaRPr/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311700" y="1147225"/>
            <a:ext cx="8520600" cy="36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latin typeface="Open Sans Medium"/>
                <a:ea typeface="Open Sans Medium"/>
                <a:cs typeface="Open Sans Medium"/>
                <a:sym typeface="Open Sans Medium"/>
              </a:rPr>
              <a:t>Kogge Stone adder is very attractive for high-speed applications which come at the cost of high area and more power.</a:t>
            </a:r>
            <a:endParaRPr sz="1600"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30200" lvl="0" marL="4572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 Medium"/>
              <a:buChar char="●"/>
            </a:pPr>
            <a:r>
              <a:rPr lang="en" sz="1600">
                <a:solidFill>
                  <a:srgbClr val="414141"/>
                </a:solidFill>
                <a:highlight>
                  <a:srgbClr val="FFFFFF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Due to its high-speed performance and low fanout, the Kogge stone adder is regarded as one of the main adders among parallel prefix adders.</a:t>
            </a:r>
            <a:endParaRPr sz="1600">
              <a:solidFill>
                <a:srgbClr val="41414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-330200" lvl="0" marL="4572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414141"/>
              </a:buClr>
              <a:buSzPts val="1600"/>
              <a:buFont typeface="Open Sans Medium"/>
              <a:buChar char="●"/>
            </a:pPr>
            <a:r>
              <a:rPr lang="en" sz="1600">
                <a:solidFill>
                  <a:srgbClr val="414141"/>
                </a:solidFill>
                <a:highlight>
                  <a:srgbClr val="FFFFFF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Three different stages during computation: </a:t>
            </a:r>
            <a:endParaRPr sz="1600">
              <a:solidFill>
                <a:srgbClr val="41414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13716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600">
                <a:solidFill>
                  <a:srgbClr val="414141"/>
                </a:solidFill>
                <a:highlight>
                  <a:srgbClr val="FFFFFF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•</a:t>
            </a:r>
            <a:r>
              <a:rPr lang="en" sz="1600">
                <a:solidFill>
                  <a:srgbClr val="414141"/>
                </a:solidFill>
                <a:highlight>
                  <a:srgbClr val="FFFFFF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 Pre-Processing stage: </a:t>
            </a:r>
            <a:endParaRPr sz="1600">
              <a:solidFill>
                <a:srgbClr val="41414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457200" lvl="0" marL="1828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600">
                <a:solidFill>
                  <a:srgbClr val="414141"/>
                </a:solidFill>
                <a:highlight>
                  <a:srgbClr val="FFFFFF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Pi = Ai XOR Bi </a:t>
            </a:r>
            <a:endParaRPr sz="1600">
              <a:solidFill>
                <a:srgbClr val="41414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457200" lvl="0" marL="1828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600">
                <a:solidFill>
                  <a:srgbClr val="414141"/>
                </a:solidFill>
                <a:highlight>
                  <a:srgbClr val="FFFFFF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Gi = Ai AND Bi</a:t>
            </a:r>
            <a:endParaRPr sz="1600">
              <a:solidFill>
                <a:srgbClr val="41414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13716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600">
                <a:solidFill>
                  <a:srgbClr val="414141"/>
                </a:solidFill>
                <a:highlight>
                  <a:srgbClr val="FFFFFF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•</a:t>
            </a:r>
            <a:r>
              <a:rPr lang="en" sz="1600">
                <a:solidFill>
                  <a:srgbClr val="414141"/>
                </a:solidFill>
                <a:highlight>
                  <a:srgbClr val="FFFFFF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 </a:t>
            </a:r>
            <a:r>
              <a:rPr lang="en" sz="1600">
                <a:solidFill>
                  <a:srgbClr val="414141"/>
                </a:solidFill>
                <a:highlight>
                  <a:srgbClr val="FFFFFF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Generation of carry:</a:t>
            </a:r>
            <a:endParaRPr sz="1600">
              <a:solidFill>
                <a:srgbClr val="41414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457200" lvl="0" marL="1828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600">
                <a:solidFill>
                  <a:srgbClr val="414141"/>
                </a:solidFill>
                <a:highlight>
                  <a:srgbClr val="FFFFFF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Gi = (Pi AND Gi-1) + Gi </a:t>
            </a:r>
            <a:endParaRPr sz="1600">
              <a:solidFill>
                <a:srgbClr val="41414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457200" lvl="0" marL="1828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600">
                <a:solidFill>
                  <a:srgbClr val="414141"/>
                </a:solidFill>
                <a:highlight>
                  <a:srgbClr val="FFFFFF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Pi = (Pi AND Pi-1) </a:t>
            </a:r>
            <a:endParaRPr sz="1600">
              <a:solidFill>
                <a:srgbClr val="41414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13716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600">
                <a:solidFill>
                  <a:srgbClr val="414141"/>
                </a:solidFill>
                <a:highlight>
                  <a:srgbClr val="FFFFFF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• Final processing stage:</a:t>
            </a:r>
            <a:endParaRPr sz="1600">
              <a:solidFill>
                <a:srgbClr val="41414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457200" lvl="0" marL="1828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600">
                <a:solidFill>
                  <a:srgbClr val="414141"/>
                </a:solidFill>
                <a:highlight>
                  <a:srgbClr val="FFFFFF"/>
                </a:highlight>
                <a:latin typeface="Open Sans Medium"/>
                <a:ea typeface="Open Sans Medium"/>
                <a:cs typeface="Open Sans Medium"/>
                <a:sym typeface="Open Sans Medium"/>
              </a:rPr>
              <a:t>Ci = Gi Si = Pi XOR Ci-1 </a:t>
            </a:r>
            <a:endParaRPr sz="1600">
              <a:solidFill>
                <a:srgbClr val="41414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  <a:p>
            <a:pPr indent="0" lvl="0" marL="4572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600">
              <a:solidFill>
                <a:srgbClr val="414141"/>
              </a:solidFill>
              <a:highlight>
                <a:srgbClr val="FFFFFF"/>
              </a:highlight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</p:txBody>
      </p:sp>
      <p:pic>
        <p:nvPicPr>
          <p:cNvPr id="131" name="Google Shape;131;p23"/>
          <p:cNvPicPr preferRelativeResize="0"/>
          <p:nvPr/>
        </p:nvPicPr>
        <p:blipFill rotWithShape="1">
          <a:blip r:embed="rId3">
            <a:alphaModFix/>
          </a:blip>
          <a:srcRect b="0" l="1484" r="1484" t="0"/>
          <a:stretch/>
        </p:blipFill>
        <p:spPr>
          <a:xfrm>
            <a:off x="3170250" y="816750"/>
            <a:ext cx="5302474" cy="4064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9900" y="1486675"/>
            <a:ext cx="1628775" cy="77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3"/>
          <p:cNvSpPr txBox="1"/>
          <p:nvPr/>
        </p:nvSpPr>
        <p:spPr>
          <a:xfrm>
            <a:off x="535800" y="1486675"/>
            <a:ext cx="3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1.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4" name="Google Shape;13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9900" y="2258200"/>
            <a:ext cx="1902900" cy="486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"/>
          <p:cNvSpPr txBox="1"/>
          <p:nvPr/>
        </p:nvSpPr>
        <p:spPr>
          <a:xfrm>
            <a:off x="535825" y="2347300"/>
            <a:ext cx="3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2.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6" name="Google Shape;136;p23"/>
          <p:cNvPicPr preferRelativeResize="0"/>
          <p:nvPr/>
        </p:nvPicPr>
        <p:blipFill rotWithShape="1">
          <a:blip r:embed="rId6">
            <a:alphaModFix/>
          </a:blip>
          <a:srcRect b="0" l="0" r="0" t="22191"/>
          <a:stretch/>
        </p:blipFill>
        <p:spPr>
          <a:xfrm>
            <a:off x="998750" y="2747500"/>
            <a:ext cx="1558975" cy="4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90850" y="3300100"/>
            <a:ext cx="1666875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"/>
          <p:cNvSpPr txBox="1"/>
          <p:nvPr/>
        </p:nvSpPr>
        <p:spPr>
          <a:xfrm>
            <a:off x="516875" y="3413425"/>
            <a:ext cx="3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3.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9" name="Google Shape;139;p23"/>
          <p:cNvSpPr txBox="1"/>
          <p:nvPr/>
        </p:nvSpPr>
        <p:spPr>
          <a:xfrm>
            <a:off x="897775" y="1122225"/>
            <a:ext cx="130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Steps: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Wallace tree multiplier using Kogge Stone Adder</a:t>
            </a:r>
            <a:endParaRPr/>
          </a:p>
        </p:txBody>
      </p:sp>
      <p:pic>
        <p:nvPicPr>
          <p:cNvPr id="145" name="Google Shape;14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5175" y="1337025"/>
            <a:ext cx="5607491" cy="369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5"/>
          <p:cNvPicPr preferRelativeResize="0"/>
          <p:nvPr/>
        </p:nvPicPr>
        <p:blipFill rotWithShape="1">
          <a:blip r:embed="rId3">
            <a:alphaModFix/>
          </a:blip>
          <a:srcRect b="15020" l="11971" r="14179" t="11167"/>
          <a:stretch/>
        </p:blipFill>
        <p:spPr>
          <a:xfrm>
            <a:off x="2160275" y="579825"/>
            <a:ext cx="3020625" cy="165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5"/>
          <p:cNvPicPr preferRelativeResize="0"/>
          <p:nvPr/>
        </p:nvPicPr>
        <p:blipFill rotWithShape="1">
          <a:blip r:embed="rId4">
            <a:alphaModFix/>
          </a:blip>
          <a:srcRect b="72554" l="0" r="0" t="0"/>
          <a:stretch/>
        </p:blipFill>
        <p:spPr>
          <a:xfrm>
            <a:off x="346025" y="2450175"/>
            <a:ext cx="8136075" cy="245952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5"/>
          <p:cNvSpPr txBox="1"/>
          <p:nvPr/>
        </p:nvSpPr>
        <p:spPr>
          <a:xfrm>
            <a:off x="346025" y="346025"/>
            <a:ext cx="3965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latin typeface="Open Sans"/>
                <a:ea typeface="Open Sans"/>
                <a:cs typeface="Open Sans"/>
                <a:sym typeface="Open Sans"/>
              </a:rPr>
              <a:t>Results:</a:t>
            </a:r>
            <a:endParaRPr b="1" sz="27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Reference:</a:t>
            </a:r>
            <a:endParaRPr/>
          </a:p>
        </p:txBody>
      </p:sp>
      <p:sp>
        <p:nvSpPr>
          <p:cNvPr id="158" name="Google Shape;158;p2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[1] Y. d. Ykuntam, K. Pavani and K. Saladi, "Design and analysis of High speed wallace tree multiplier using parallel prefix adders for VLSI circuit designs," </a:t>
            </a:r>
            <a:r>
              <a:rPr i="1" lang="en" sz="1200">
                <a:solidFill>
                  <a:srgbClr val="333333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2020 11th International Conference on Computing, Communication and Networking Technologies (ICCCNT)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2020, pp. 1-6, doi: 10.1109/ICCCNT49239.2020.9225404.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[2] G. C. Geethanjali, P. D. Prathima, G. M. Preethi, R. Likitha, and B. B. Manjula, “Implementation and Analysis of Wallace Tree Multiplier Using Kogge Stone Adder and Sklansky Adder”, </a:t>
            </a:r>
            <a:r>
              <a:rPr i="1" lang="en" sz="1200">
                <a:latin typeface="Times New Roman"/>
                <a:ea typeface="Times New Roman"/>
                <a:cs typeface="Times New Roman"/>
                <a:sym typeface="Times New Roman"/>
              </a:rPr>
              <a:t>IJRESM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, vol. 5, no. 6, pp. 45–49, Jun. 2022.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[3] Raghumanohar Adusumilli and Vinod Kumar K, “Design and Implementation of a high speed 64 bit Kogge-Stone adder using Verilog HDL”, Int. Journal of Electrical and Electronic Engineering &amp; Telecommunications, Vol.3, No.1, pp 13 – 18, 2014. 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[4] A. Sundhar, S. D. Tharshini, G. Priyanka, S. Ragul and C. Saranya, "Performance Analysis of Wallace Tree Multiplier with Kogge Stone Adder using 15-4 Compressor," </a:t>
            </a:r>
            <a:r>
              <a:rPr i="1" lang="en" sz="1200">
                <a:solidFill>
                  <a:srgbClr val="333333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2019 International Conference on Communication and Signal Processing (ICCSP)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2019, pp. 0903-0907, doi: 10.1109/ICCSP.2019.8697981.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[5] N. Kumar M., R. S. Adithyaa, B. Kumar D. and T. Pavithra, "Design Analysis of Wallace Tree based Multiplier using Approximate Full Adder and Kogge Stone Adder," </a:t>
            </a:r>
            <a:r>
              <a:rPr i="1" lang="en" sz="1200">
                <a:solidFill>
                  <a:srgbClr val="333333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2020 6th International Conference on Advanced Computing and Communication Systems (ICACCS)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, 2020, pp. 612-616, doi: 10.1109/ICACCS48705.2020.9074336.</a:t>
            </a:r>
            <a:endParaRPr sz="1200">
              <a:solidFill>
                <a:srgbClr val="333333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Traditional Wallace Tree multiplier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 rotWithShape="1">
          <a:blip r:embed="rId3">
            <a:alphaModFix/>
          </a:blip>
          <a:srcRect b="16072" l="0" r="0" t="0"/>
          <a:stretch/>
        </p:blipFill>
        <p:spPr>
          <a:xfrm>
            <a:off x="0" y="1147225"/>
            <a:ext cx="9144003" cy="399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75" y="0"/>
            <a:ext cx="912025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32"/>
            <a:ext cx="9144003" cy="5139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697"/>
            <a:ext cx="9144003" cy="51301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